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lexandria Bold" panose="020B0604020202020204" charset="-78"/>
      <p:regular r:id="rId17"/>
    </p:embeddedFont>
    <p:embeddedFont>
      <p:font typeface="Anek Bangla" panose="020B0604020202020204" charset="0"/>
      <p:regular r:id="rId18"/>
    </p:embeddedFont>
    <p:embeddedFont>
      <p:font typeface="Anek Bangla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8225" y="2866831"/>
            <a:ext cx="15691550" cy="341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91"/>
              </a:lnSpc>
            </a:pPr>
            <a:r>
              <a:rPr lang="en-US" sz="13496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Introduction to Fusion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168535" y="6758969"/>
            <a:ext cx="5023846" cy="3528031"/>
          </a:xfrm>
          <a:custGeom>
            <a:avLst/>
            <a:gdLst/>
            <a:ahLst/>
            <a:cxnLst/>
            <a:rect l="l" t="t" r="r" b="b"/>
            <a:pathLst>
              <a:path w="5023846" h="3528031">
                <a:moveTo>
                  <a:pt x="0" y="0"/>
                </a:moveTo>
                <a:lnTo>
                  <a:pt x="5023846" y="0"/>
                </a:lnTo>
                <a:lnTo>
                  <a:pt x="5023846" y="3528031"/>
                </a:lnTo>
                <a:lnTo>
                  <a:pt x="0" y="3528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25465" y="-776827"/>
            <a:ext cx="4876499" cy="5205663"/>
          </a:xfrm>
          <a:custGeom>
            <a:avLst/>
            <a:gdLst/>
            <a:ahLst/>
            <a:cxnLst/>
            <a:rect l="l" t="t" r="r" b="b"/>
            <a:pathLst>
              <a:path w="4876499" h="5205663">
                <a:moveTo>
                  <a:pt x="0" y="0"/>
                </a:moveTo>
                <a:lnTo>
                  <a:pt x="4876500" y="0"/>
                </a:lnTo>
                <a:lnTo>
                  <a:pt x="4876500" y="5205663"/>
                </a:lnTo>
                <a:lnTo>
                  <a:pt x="0" y="5205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375611" y="7382406"/>
            <a:ext cx="5798801" cy="5798801"/>
          </a:xfrm>
          <a:custGeom>
            <a:avLst/>
            <a:gdLst/>
            <a:ahLst/>
            <a:cxnLst/>
            <a:rect l="l" t="t" r="r" b="b"/>
            <a:pathLst>
              <a:path w="5798801" h="5798801">
                <a:moveTo>
                  <a:pt x="0" y="0"/>
                </a:moveTo>
                <a:lnTo>
                  <a:pt x="5798802" y="0"/>
                </a:lnTo>
                <a:lnTo>
                  <a:pt x="5798802" y="5798802"/>
                </a:lnTo>
                <a:lnTo>
                  <a:pt x="0" y="5798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67014" y="-1446686"/>
            <a:ext cx="4950771" cy="4950771"/>
          </a:xfrm>
          <a:custGeom>
            <a:avLst/>
            <a:gdLst/>
            <a:ahLst/>
            <a:cxnLst/>
            <a:rect l="l" t="t" r="r" b="b"/>
            <a:pathLst>
              <a:path w="4950771" h="4950771">
                <a:moveTo>
                  <a:pt x="0" y="0"/>
                </a:moveTo>
                <a:lnTo>
                  <a:pt x="4950772" y="0"/>
                </a:lnTo>
                <a:lnTo>
                  <a:pt x="4950772" y="4950772"/>
                </a:lnTo>
                <a:lnTo>
                  <a:pt x="0" y="49507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20489" y="8514825"/>
            <a:ext cx="7315200" cy="2713274"/>
          </a:xfrm>
          <a:custGeom>
            <a:avLst/>
            <a:gdLst/>
            <a:ahLst/>
            <a:cxnLst/>
            <a:rect l="l" t="t" r="r" b="b"/>
            <a:pathLst>
              <a:path w="7315200" h="2713274">
                <a:moveTo>
                  <a:pt x="0" y="0"/>
                </a:moveTo>
                <a:lnTo>
                  <a:pt x="7315200" y="0"/>
                </a:lnTo>
                <a:lnTo>
                  <a:pt x="7315200" y="2713274"/>
                </a:lnTo>
                <a:lnTo>
                  <a:pt x="0" y="2713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81164" y="6635144"/>
            <a:ext cx="8829398" cy="105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6150" b="1" spc="67">
                <a:solidFill>
                  <a:srgbClr val="3D4043"/>
                </a:solidFill>
                <a:latin typeface="Anek Bangla Bold"/>
                <a:ea typeface="Anek Bangla Bold"/>
                <a:cs typeface="Anek Bangla Bold"/>
                <a:sym typeface="Anek Bangla Bold"/>
              </a:rPr>
              <a:t>workshop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13295" y="7499327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10212" y="-71021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35793" y="1763726"/>
            <a:ext cx="16165546" cy="5735602"/>
            <a:chOff x="0" y="0"/>
            <a:chExt cx="21554061" cy="764746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1554061" cy="7647469"/>
              <a:chOff x="0" y="0"/>
              <a:chExt cx="13178205" cy="467568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178205" cy="4675681"/>
              </a:xfrm>
              <a:custGeom>
                <a:avLst/>
                <a:gdLst/>
                <a:ahLst/>
                <a:cxnLst/>
                <a:rect l="l" t="t" r="r" b="b"/>
                <a:pathLst>
                  <a:path w="13178205" h="4675681">
                    <a:moveTo>
                      <a:pt x="27871" y="0"/>
                    </a:moveTo>
                    <a:lnTo>
                      <a:pt x="13150334" y="0"/>
                    </a:lnTo>
                    <a:cubicBezTo>
                      <a:pt x="13165727" y="0"/>
                      <a:pt x="13178205" y="12478"/>
                      <a:pt x="13178205" y="27871"/>
                    </a:cubicBezTo>
                    <a:lnTo>
                      <a:pt x="13178205" y="4647810"/>
                    </a:lnTo>
                    <a:cubicBezTo>
                      <a:pt x="13178205" y="4655202"/>
                      <a:pt x="13175269" y="4662291"/>
                      <a:pt x="13170043" y="4667518"/>
                    </a:cubicBezTo>
                    <a:cubicBezTo>
                      <a:pt x="13164815" y="4672745"/>
                      <a:pt x="13157726" y="4675681"/>
                      <a:pt x="13150334" y="4675681"/>
                    </a:cubicBezTo>
                    <a:lnTo>
                      <a:pt x="27871" y="4675681"/>
                    </a:lnTo>
                    <a:cubicBezTo>
                      <a:pt x="12478" y="4675681"/>
                      <a:pt x="0" y="4663203"/>
                      <a:pt x="0" y="4647810"/>
                    </a:cubicBezTo>
                    <a:lnTo>
                      <a:pt x="0" y="27871"/>
                    </a:lnTo>
                    <a:cubicBezTo>
                      <a:pt x="0" y="20479"/>
                      <a:pt x="2936" y="13390"/>
                      <a:pt x="8163" y="8163"/>
                    </a:cubicBezTo>
                    <a:cubicBezTo>
                      <a:pt x="13390" y="2936"/>
                      <a:pt x="20479" y="0"/>
                      <a:pt x="27871" y="0"/>
                    </a:cubicBezTo>
                    <a:close/>
                  </a:path>
                </a:pathLst>
              </a:custGeom>
              <a:solidFill>
                <a:srgbClr val="3D4043">
                  <a:alpha val="6392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3178205" cy="4713781"/>
              </a:xfrm>
              <a:prstGeom prst="rect">
                <a:avLst/>
              </a:prstGeom>
            </p:spPr>
            <p:txBody>
              <a:bodyPr lIns="14277" tIns="14277" rIns="14277" bIns="14277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20117" y="214056"/>
              <a:ext cx="20913827" cy="6389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03"/>
                </a:lnSpc>
              </a:pPr>
              <a:endParaRPr/>
            </a:p>
            <a:p>
              <a:pPr algn="just">
                <a:lnSpc>
                  <a:spcPts val="4955"/>
                </a:lnSpc>
              </a:pPr>
              <a:r>
                <a:rPr lang="en-US" sz="3539" b="1" spc="38">
                  <a:solidFill>
                    <a:srgbClr val="FEF6F3"/>
                  </a:solidFill>
                  <a:latin typeface="Anek Bangla Bold"/>
                  <a:ea typeface="Anek Bangla Bold"/>
                  <a:cs typeface="Anek Bangla Bold"/>
                  <a:sym typeface="Anek Bangla Bold"/>
                </a:rPr>
                <a:t>Joints connect components in assemblies to define movement or constraint relationships.</a:t>
              </a:r>
            </a:p>
            <a:p>
              <a:pPr marL="764222" lvl="1" indent="-382111" algn="just">
                <a:lnSpc>
                  <a:spcPts val="4955"/>
                </a:lnSpc>
                <a:buFont typeface="Arial"/>
                <a:buChar char="•"/>
              </a:pPr>
              <a:r>
                <a:rPr lang="en-US" sz="3539" b="1" spc="38">
                  <a:solidFill>
                    <a:srgbClr val="FEF6F3"/>
                  </a:solidFill>
                  <a:latin typeface="Anek Bangla Bold"/>
                  <a:ea typeface="Anek Bangla Bold"/>
                  <a:cs typeface="Anek Bangla Bold"/>
                  <a:sym typeface="Anek Bangla Bold"/>
                </a:rPr>
                <a:t>Joints connect components and define movement.</a:t>
              </a:r>
            </a:p>
            <a:p>
              <a:pPr marL="764222" lvl="1" indent="-382111" algn="just">
                <a:lnSpc>
                  <a:spcPts val="4955"/>
                </a:lnSpc>
                <a:buFont typeface="Arial"/>
                <a:buChar char="•"/>
              </a:pPr>
              <a:r>
                <a:rPr lang="en-US" sz="3539" b="1" spc="38">
                  <a:solidFill>
                    <a:srgbClr val="FEF6F3"/>
                  </a:solidFill>
                  <a:latin typeface="Anek Bangla Bold"/>
                  <a:ea typeface="Anek Bangla Bold"/>
                  <a:cs typeface="Anek Bangla Bold"/>
                  <a:sym typeface="Anek Bangla Bold"/>
                </a:rPr>
                <a:t>Rigid – no movement.</a:t>
              </a:r>
            </a:p>
            <a:p>
              <a:pPr marL="764222" lvl="1" indent="-382111" algn="just">
                <a:lnSpc>
                  <a:spcPts val="4955"/>
                </a:lnSpc>
                <a:buFont typeface="Arial"/>
                <a:buChar char="•"/>
              </a:pPr>
              <a:r>
                <a:rPr lang="en-US" sz="3539" b="1" spc="38">
                  <a:solidFill>
                    <a:srgbClr val="FEF6F3"/>
                  </a:solidFill>
                  <a:latin typeface="Anek Bangla Bold"/>
                  <a:ea typeface="Anek Bangla Bold"/>
                  <a:cs typeface="Anek Bangla Bold"/>
                  <a:sym typeface="Anek Bangla Bold"/>
                </a:rPr>
                <a:t>Revolute – rotate around one axis.</a:t>
              </a:r>
            </a:p>
            <a:p>
              <a:pPr marL="764222" lvl="1" indent="-382111" algn="just">
                <a:lnSpc>
                  <a:spcPts val="4955"/>
                </a:lnSpc>
                <a:buFont typeface="Arial"/>
                <a:buChar char="•"/>
              </a:pPr>
              <a:r>
                <a:rPr lang="en-US" sz="3539" b="1" spc="38">
                  <a:solidFill>
                    <a:srgbClr val="FEF6F3"/>
                  </a:solidFill>
                  <a:latin typeface="Anek Bangla Bold"/>
                  <a:ea typeface="Anek Bangla Bold"/>
                  <a:cs typeface="Anek Bangla Bold"/>
                  <a:sym typeface="Anek Bangla Bold"/>
                </a:rPr>
                <a:t>Slider – move in a straight line.</a:t>
              </a:r>
            </a:p>
            <a:p>
              <a:pPr algn="just">
                <a:lnSpc>
                  <a:spcPts val="4955"/>
                </a:lnSpc>
              </a:pPr>
              <a:endParaRPr lang="en-US" sz="3539" b="1" spc="38">
                <a:solidFill>
                  <a:srgbClr val="FEF6F3"/>
                </a:solidFill>
                <a:latin typeface="Anek Bangla Bold"/>
                <a:ea typeface="Anek Bangla Bold"/>
                <a:cs typeface="Anek Bangla Bold"/>
                <a:sym typeface="Anek Bangla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81659" y="-4501"/>
            <a:ext cx="3131777" cy="135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2"/>
              </a:lnSpc>
              <a:spcBef>
                <a:spcPct val="0"/>
              </a:spcBef>
            </a:pPr>
            <a:r>
              <a:rPr lang="en-US" sz="7908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Joints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2555" y="152400"/>
            <a:ext cx="11770740" cy="89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5"/>
              </a:lnSpc>
            </a:pPr>
            <a:r>
              <a:rPr lang="en-US" sz="6923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Rendering &amp; Appearance</a:t>
            </a:r>
          </a:p>
        </p:txBody>
      </p:sp>
      <p:sp>
        <p:nvSpPr>
          <p:cNvPr id="3" name="Freeform 3"/>
          <p:cNvSpPr/>
          <p:nvPr/>
        </p:nvSpPr>
        <p:spPr>
          <a:xfrm>
            <a:off x="-785432" y="6586037"/>
            <a:ext cx="5454566" cy="4435642"/>
          </a:xfrm>
          <a:custGeom>
            <a:avLst/>
            <a:gdLst/>
            <a:ahLst/>
            <a:cxnLst/>
            <a:rect l="l" t="t" r="r" b="b"/>
            <a:pathLst>
              <a:path w="5454566" h="4435642">
                <a:moveTo>
                  <a:pt x="0" y="0"/>
                </a:moveTo>
                <a:lnTo>
                  <a:pt x="5454566" y="0"/>
                </a:lnTo>
                <a:lnTo>
                  <a:pt x="5454566" y="4435642"/>
                </a:lnTo>
                <a:lnTo>
                  <a:pt x="0" y="443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4805" y="-296377"/>
            <a:ext cx="3871963" cy="6882414"/>
          </a:xfrm>
          <a:custGeom>
            <a:avLst/>
            <a:gdLst/>
            <a:ahLst/>
            <a:cxnLst/>
            <a:rect l="l" t="t" r="r" b="b"/>
            <a:pathLst>
              <a:path w="3871963" h="6882414">
                <a:moveTo>
                  <a:pt x="0" y="0"/>
                </a:moveTo>
                <a:lnTo>
                  <a:pt x="3871963" y="0"/>
                </a:lnTo>
                <a:lnTo>
                  <a:pt x="3871963" y="6882414"/>
                </a:lnTo>
                <a:lnTo>
                  <a:pt x="0" y="6882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10212" y="-71021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13295" y="789206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88642" y="1957964"/>
            <a:ext cx="13891773" cy="6845894"/>
            <a:chOff x="0" y="0"/>
            <a:chExt cx="18522364" cy="912785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8522364" cy="7416557"/>
              <a:chOff x="0" y="0"/>
              <a:chExt cx="2700796" cy="108142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700796" cy="1081428"/>
              </a:xfrm>
              <a:custGeom>
                <a:avLst/>
                <a:gdLst/>
                <a:ahLst/>
                <a:cxnLst/>
                <a:rect l="l" t="t" r="r" b="b"/>
                <a:pathLst>
                  <a:path w="2700796" h="1081428">
                    <a:moveTo>
                      <a:pt x="28213" y="0"/>
                    </a:moveTo>
                    <a:lnTo>
                      <a:pt x="2672582" y="0"/>
                    </a:lnTo>
                    <a:cubicBezTo>
                      <a:pt x="2680065" y="0"/>
                      <a:pt x="2687241" y="2972"/>
                      <a:pt x="2692532" y="8264"/>
                    </a:cubicBezTo>
                    <a:cubicBezTo>
                      <a:pt x="2697823" y="13555"/>
                      <a:pt x="2700796" y="20731"/>
                      <a:pt x="2700796" y="28213"/>
                    </a:cubicBezTo>
                    <a:lnTo>
                      <a:pt x="2700796" y="1053215"/>
                    </a:lnTo>
                    <a:cubicBezTo>
                      <a:pt x="2700796" y="1068796"/>
                      <a:pt x="2688164" y="1081428"/>
                      <a:pt x="2672582" y="1081428"/>
                    </a:cubicBezTo>
                    <a:lnTo>
                      <a:pt x="28213" y="1081428"/>
                    </a:lnTo>
                    <a:cubicBezTo>
                      <a:pt x="12632" y="1081428"/>
                      <a:pt x="0" y="1068796"/>
                      <a:pt x="0" y="1053215"/>
                    </a:cubicBezTo>
                    <a:lnTo>
                      <a:pt x="0" y="28213"/>
                    </a:lnTo>
                    <a:cubicBezTo>
                      <a:pt x="0" y="12632"/>
                      <a:pt x="12632" y="0"/>
                      <a:pt x="28213" y="0"/>
                    </a:cubicBezTo>
                    <a:close/>
                  </a:path>
                </a:pathLst>
              </a:custGeom>
              <a:solidFill>
                <a:srgbClr val="3D4043">
                  <a:alpha val="71765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700796" cy="1119528"/>
              </a:xfrm>
              <a:prstGeom prst="rect">
                <a:avLst/>
              </a:prstGeom>
            </p:spPr>
            <p:txBody>
              <a:bodyPr lIns="68818" tIns="68818" rIns="68818" bIns="68818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976710"/>
              <a:ext cx="18195872" cy="8151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0871" lvl="1" indent="-360435" algn="just">
                <a:lnSpc>
                  <a:spcPts val="4674"/>
                </a:lnSpc>
                <a:buFont typeface="Arial"/>
                <a:buChar char="•"/>
              </a:pPr>
              <a:r>
                <a:rPr lang="en-US" sz="3338" spc="36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Change materials: Apply realistic properties like metal, plastic, wood, glass.</a:t>
              </a:r>
            </a:p>
            <a:p>
              <a:pPr marL="720871" lvl="1" indent="-360435" algn="just">
                <a:lnSpc>
                  <a:spcPts val="4674"/>
                </a:lnSpc>
                <a:buFont typeface="Arial"/>
                <a:buChar char="•"/>
              </a:pPr>
              <a:r>
                <a:rPr lang="en-US" sz="3338" spc="36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Textures &amp; colors: Customize finishes, patterns, and colors for visual appeal.</a:t>
              </a:r>
            </a:p>
            <a:p>
              <a:pPr algn="just">
                <a:lnSpc>
                  <a:spcPts val="5654"/>
                </a:lnSpc>
              </a:pPr>
              <a:r>
                <a:rPr lang="en-US" sz="4038" spc="44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      Rendering types:</a:t>
              </a:r>
            </a:p>
            <a:p>
              <a:pPr marL="720871" lvl="1" indent="-360435" algn="just">
                <a:lnSpc>
                  <a:spcPts val="4674"/>
                </a:lnSpc>
                <a:buFont typeface="Arial"/>
                <a:buChar char="•"/>
              </a:pPr>
              <a:r>
                <a:rPr lang="en-US" sz="3338" spc="36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In-Canvas Render – instant preview inside the workspace.</a:t>
              </a:r>
            </a:p>
            <a:p>
              <a:pPr marL="720871" lvl="1" indent="-360435" algn="just">
                <a:lnSpc>
                  <a:spcPts val="4674"/>
                </a:lnSpc>
                <a:buFont typeface="Arial"/>
                <a:buChar char="•"/>
              </a:pPr>
              <a:r>
                <a:rPr lang="en-US" sz="3338" spc="36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High-Quality Render – detailed output for presentations.</a:t>
              </a:r>
            </a:p>
            <a:p>
              <a:pPr algn="just">
                <a:lnSpc>
                  <a:spcPts val="15724"/>
                </a:lnSpc>
              </a:pPr>
              <a:endParaRPr lang="en-US" sz="3338" spc="36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1275" y="215751"/>
            <a:ext cx="12555318" cy="177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3"/>
              </a:lnSpc>
            </a:pPr>
            <a:r>
              <a:rPr lang="en-US" sz="7045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Applications &amp; Best Practices</a:t>
            </a:r>
          </a:p>
        </p:txBody>
      </p:sp>
      <p:sp>
        <p:nvSpPr>
          <p:cNvPr id="3" name="Freeform 3"/>
          <p:cNvSpPr/>
          <p:nvPr/>
        </p:nvSpPr>
        <p:spPr>
          <a:xfrm>
            <a:off x="-785432" y="6586037"/>
            <a:ext cx="5454566" cy="4435642"/>
          </a:xfrm>
          <a:custGeom>
            <a:avLst/>
            <a:gdLst/>
            <a:ahLst/>
            <a:cxnLst/>
            <a:rect l="l" t="t" r="r" b="b"/>
            <a:pathLst>
              <a:path w="5454566" h="4435642">
                <a:moveTo>
                  <a:pt x="0" y="0"/>
                </a:moveTo>
                <a:lnTo>
                  <a:pt x="5454566" y="0"/>
                </a:lnTo>
                <a:lnTo>
                  <a:pt x="5454566" y="4435642"/>
                </a:lnTo>
                <a:lnTo>
                  <a:pt x="0" y="443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4805" y="-296377"/>
            <a:ext cx="3871963" cy="6882414"/>
          </a:xfrm>
          <a:custGeom>
            <a:avLst/>
            <a:gdLst/>
            <a:ahLst/>
            <a:cxnLst/>
            <a:rect l="l" t="t" r="r" b="b"/>
            <a:pathLst>
              <a:path w="3871963" h="6882414">
                <a:moveTo>
                  <a:pt x="0" y="0"/>
                </a:moveTo>
                <a:lnTo>
                  <a:pt x="3871963" y="0"/>
                </a:lnTo>
                <a:lnTo>
                  <a:pt x="3871963" y="6882414"/>
                </a:lnTo>
                <a:lnTo>
                  <a:pt x="0" y="6882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10212" y="-71021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13295" y="7499327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59033" y="1994049"/>
            <a:ext cx="13889438" cy="5561483"/>
            <a:chOff x="0" y="0"/>
            <a:chExt cx="2700796" cy="10814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0796" cy="1081428"/>
            </a:xfrm>
            <a:custGeom>
              <a:avLst/>
              <a:gdLst/>
              <a:ahLst/>
              <a:cxnLst/>
              <a:rect l="l" t="t" r="r" b="b"/>
              <a:pathLst>
                <a:path w="2700796" h="1081428">
                  <a:moveTo>
                    <a:pt x="28218" y="0"/>
                  </a:moveTo>
                  <a:lnTo>
                    <a:pt x="2672577" y="0"/>
                  </a:lnTo>
                  <a:cubicBezTo>
                    <a:pt x="2680061" y="0"/>
                    <a:pt x="2687239" y="2973"/>
                    <a:pt x="2692531" y="8265"/>
                  </a:cubicBezTo>
                  <a:cubicBezTo>
                    <a:pt x="2697823" y="13557"/>
                    <a:pt x="2700796" y="20734"/>
                    <a:pt x="2700796" y="28218"/>
                  </a:cubicBezTo>
                  <a:lnTo>
                    <a:pt x="2700796" y="1053210"/>
                  </a:lnTo>
                  <a:cubicBezTo>
                    <a:pt x="2700796" y="1060694"/>
                    <a:pt x="2697823" y="1067871"/>
                    <a:pt x="2692531" y="1073163"/>
                  </a:cubicBezTo>
                  <a:cubicBezTo>
                    <a:pt x="2687239" y="1078455"/>
                    <a:pt x="2680061" y="1081428"/>
                    <a:pt x="2672577" y="1081428"/>
                  </a:cubicBezTo>
                  <a:lnTo>
                    <a:pt x="28218" y="1081428"/>
                  </a:lnTo>
                  <a:cubicBezTo>
                    <a:pt x="20734" y="1081428"/>
                    <a:pt x="13557" y="1078455"/>
                    <a:pt x="8265" y="1073163"/>
                  </a:cubicBezTo>
                  <a:cubicBezTo>
                    <a:pt x="2973" y="1067871"/>
                    <a:pt x="0" y="1060694"/>
                    <a:pt x="0" y="1053210"/>
                  </a:cubicBezTo>
                  <a:lnTo>
                    <a:pt x="0" y="28218"/>
                  </a:lnTo>
                  <a:cubicBezTo>
                    <a:pt x="0" y="20734"/>
                    <a:pt x="2973" y="13557"/>
                    <a:pt x="8265" y="8265"/>
                  </a:cubicBezTo>
                  <a:cubicBezTo>
                    <a:pt x="13557" y="2973"/>
                    <a:pt x="20734" y="0"/>
                    <a:pt x="28218" y="0"/>
                  </a:cubicBezTo>
                  <a:close/>
                </a:path>
              </a:pathLst>
            </a:custGeom>
            <a:solidFill>
              <a:srgbClr val="3D4043">
                <a:alpha val="75686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0796" cy="1119528"/>
            </a:xfrm>
            <a:prstGeom prst="rect">
              <a:avLst/>
            </a:prstGeom>
          </p:spPr>
          <p:txBody>
            <a:bodyPr lIns="68807" tIns="68807" rIns="68807" bIns="6880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9033" y="2179500"/>
            <a:ext cx="15121753" cy="6182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78"/>
              </a:lnSpc>
            </a:pPr>
            <a:r>
              <a:rPr lang="en-US" sz="4984" spc="54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rPr>
              <a:t>    Where Fusion 360 is used:</a:t>
            </a:r>
          </a:p>
          <a:p>
            <a:pPr marL="791674" lvl="1" indent="-395837" algn="just">
              <a:lnSpc>
                <a:spcPts val="5133"/>
              </a:lnSpc>
              <a:buFont typeface="Arial"/>
              <a:buChar char="•"/>
            </a:pPr>
            <a:r>
              <a:rPr lang="en-US" sz="3666" spc="40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rPr>
              <a:t>Mechanical engineering: Machine parts, assemblies, prototypes.</a:t>
            </a:r>
          </a:p>
          <a:p>
            <a:pPr marL="791674" lvl="1" indent="-395837" algn="just">
              <a:lnSpc>
                <a:spcPts val="5133"/>
              </a:lnSpc>
              <a:buFont typeface="Arial"/>
              <a:buChar char="•"/>
            </a:pPr>
            <a:r>
              <a:rPr lang="en-US" sz="3666" spc="40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rPr>
              <a:t>Automotive: Custom components, fixtures, concept models.</a:t>
            </a:r>
          </a:p>
          <a:p>
            <a:pPr marL="791674" lvl="1" indent="-395837" algn="just">
              <a:lnSpc>
                <a:spcPts val="5133"/>
              </a:lnSpc>
              <a:buFont typeface="Arial"/>
              <a:buChar char="•"/>
            </a:pPr>
            <a:r>
              <a:rPr lang="en-US" sz="3666" spc="40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rPr>
              <a:t>Product design: Consumer goods, electronics housings, packaging.</a:t>
            </a:r>
          </a:p>
          <a:p>
            <a:pPr marL="791674" lvl="1" indent="-395837" algn="just">
              <a:lnSpc>
                <a:spcPts val="5133"/>
              </a:lnSpc>
              <a:buFont typeface="Arial"/>
              <a:buChar char="•"/>
            </a:pPr>
            <a:r>
              <a:rPr lang="en-US" sz="3666" spc="40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rPr>
              <a:t>Jewelry &amp; art: Precision modeling, custom engraving.</a:t>
            </a:r>
          </a:p>
          <a:p>
            <a:pPr marL="791674" lvl="1" indent="-395837" algn="just">
              <a:lnSpc>
                <a:spcPts val="5133"/>
              </a:lnSpc>
              <a:buFont typeface="Arial"/>
              <a:buChar char="•"/>
            </a:pPr>
            <a:r>
              <a:rPr lang="en-US" sz="3666" spc="40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rPr>
              <a:t>Education &amp; research: Prototyping and testing student projects.</a:t>
            </a:r>
          </a:p>
          <a:p>
            <a:pPr algn="just">
              <a:lnSpc>
                <a:spcPts val="17268"/>
              </a:lnSpc>
            </a:pPr>
            <a:endParaRPr lang="en-US" sz="3666" spc="40">
              <a:solidFill>
                <a:srgbClr val="FEF6F3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5833" y="3449630"/>
            <a:ext cx="13096334" cy="346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7"/>
              </a:lnSpc>
            </a:pPr>
            <a:r>
              <a:rPr lang="en-US" sz="13698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Welcome to QnA Time</a:t>
            </a:r>
          </a:p>
        </p:txBody>
      </p:sp>
      <p:sp>
        <p:nvSpPr>
          <p:cNvPr id="3" name="Freeform 3"/>
          <p:cNvSpPr/>
          <p:nvPr/>
        </p:nvSpPr>
        <p:spPr>
          <a:xfrm>
            <a:off x="-785432" y="6586037"/>
            <a:ext cx="5454566" cy="4435642"/>
          </a:xfrm>
          <a:custGeom>
            <a:avLst/>
            <a:gdLst/>
            <a:ahLst/>
            <a:cxnLst/>
            <a:rect l="l" t="t" r="r" b="b"/>
            <a:pathLst>
              <a:path w="5454566" h="4435642">
                <a:moveTo>
                  <a:pt x="0" y="0"/>
                </a:moveTo>
                <a:lnTo>
                  <a:pt x="5454566" y="0"/>
                </a:lnTo>
                <a:lnTo>
                  <a:pt x="5454566" y="4435642"/>
                </a:lnTo>
                <a:lnTo>
                  <a:pt x="0" y="443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4805" y="-296377"/>
            <a:ext cx="3871963" cy="6882414"/>
          </a:xfrm>
          <a:custGeom>
            <a:avLst/>
            <a:gdLst/>
            <a:ahLst/>
            <a:cxnLst/>
            <a:rect l="l" t="t" r="r" b="b"/>
            <a:pathLst>
              <a:path w="3871963" h="6882414">
                <a:moveTo>
                  <a:pt x="0" y="0"/>
                </a:moveTo>
                <a:lnTo>
                  <a:pt x="3871963" y="0"/>
                </a:lnTo>
                <a:lnTo>
                  <a:pt x="3871963" y="6882414"/>
                </a:lnTo>
                <a:lnTo>
                  <a:pt x="0" y="6882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10212" y="-71021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13295" y="789206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5432" y="6586037"/>
            <a:ext cx="5454566" cy="4435642"/>
          </a:xfrm>
          <a:custGeom>
            <a:avLst/>
            <a:gdLst/>
            <a:ahLst/>
            <a:cxnLst/>
            <a:rect l="l" t="t" r="r" b="b"/>
            <a:pathLst>
              <a:path w="5454566" h="4435642">
                <a:moveTo>
                  <a:pt x="0" y="0"/>
                </a:moveTo>
                <a:lnTo>
                  <a:pt x="5454566" y="0"/>
                </a:lnTo>
                <a:lnTo>
                  <a:pt x="5454566" y="4435642"/>
                </a:lnTo>
                <a:lnTo>
                  <a:pt x="0" y="443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44805" y="-296377"/>
            <a:ext cx="3871963" cy="6882414"/>
          </a:xfrm>
          <a:custGeom>
            <a:avLst/>
            <a:gdLst/>
            <a:ahLst/>
            <a:cxnLst/>
            <a:rect l="l" t="t" r="r" b="b"/>
            <a:pathLst>
              <a:path w="3871963" h="6882414">
                <a:moveTo>
                  <a:pt x="0" y="0"/>
                </a:moveTo>
                <a:lnTo>
                  <a:pt x="3871963" y="0"/>
                </a:lnTo>
                <a:lnTo>
                  <a:pt x="3871963" y="6882414"/>
                </a:lnTo>
                <a:lnTo>
                  <a:pt x="0" y="6882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10212" y="-71021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71030" y="1186142"/>
            <a:ext cx="6545941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Our Team</a:t>
            </a:r>
          </a:p>
        </p:txBody>
      </p:sp>
      <p:sp>
        <p:nvSpPr>
          <p:cNvPr id="6" name="Freeform 6"/>
          <p:cNvSpPr/>
          <p:nvPr/>
        </p:nvSpPr>
        <p:spPr>
          <a:xfrm>
            <a:off x="14513295" y="789206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15528" y="3061837"/>
            <a:ext cx="9256945" cy="455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26"/>
              </a:lnSpc>
            </a:pPr>
            <a:r>
              <a:rPr lang="en-US" sz="17965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3332987" y="6172200"/>
            <a:ext cx="5859394" cy="4114800"/>
          </a:xfrm>
          <a:custGeom>
            <a:avLst/>
            <a:gdLst/>
            <a:ahLst/>
            <a:cxnLst/>
            <a:rect l="l" t="t" r="r" b="b"/>
            <a:pathLst>
              <a:path w="5859394" h="4114800">
                <a:moveTo>
                  <a:pt x="0" y="0"/>
                </a:moveTo>
                <a:lnTo>
                  <a:pt x="5859394" y="0"/>
                </a:lnTo>
                <a:lnTo>
                  <a:pt x="5859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25465" y="-776827"/>
            <a:ext cx="5383685" cy="5747084"/>
          </a:xfrm>
          <a:custGeom>
            <a:avLst/>
            <a:gdLst/>
            <a:ahLst/>
            <a:cxnLst/>
            <a:rect l="l" t="t" r="r" b="b"/>
            <a:pathLst>
              <a:path w="5383685" h="5747084">
                <a:moveTo>
                  <a:pt x="0" y="0"/>
                </a:moveTo>
                <a:lnTo>
                  <a:pt x="5383686" y="0"/>
                </a:lnTo>
                <a:lnTo>
                  <a:pt x="5383686" y="5747084"/>
                </a:lnTo>
                <a:lnTo>
                  <a:pt x="0" y="5747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375611" y="6594219"/>
            <a:ext cx="6586988" cy="6586988"/>
          </a:xfrm>
          <a:custGeom>
            <a:avLst/>
            <a:gdLst/>
            <a:ahLst/>
            <a:cxnLst/>
            <a:rect l="l" t="t" r="r" b="b"/>
            <a:pathLst>
              <a:path w="6586988" h="6586988">
                <a:moveTo>
                  <a:pt x="0" y="0"/>
                </a:moveTo>
                <a:lnTo>
                  <a:pt x="6586989" y="0"/>
                </a:lnTo>
                <a:lnTo>
                  <a:pt x="6586989" y="6586989"/>
                </a:lnTo>
                <a:lnTo>
                  <a:pt x="0" y="6586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85758" y="-1318248"/>
            <a:ext cx="5747084" cy="5747084"/>
          </a:xfrm>
          <a:custGeom>
            <a:avLst/>
            <a:gdLst/>
            <a:ahLst/>
            <a:cxnLst/>
            <a:rect l="l" t="t" r="r" b="b"/>
            <a:pathLst>
              <a:path w="5747084" h="5747084">
                <a:moveTo>
                  <a:pt x="0" y="0"/>
                </a:moveTo>
                <a:lnTo>
                  <a:pt x="5747084" y="0"/>
                </a:lnTo>
                <a:lnTo>
                  <a:pt x="5747084" y="5747084"/>
                </a:lnTo>
                <a:lnTo>
                  <a:pt x="0" y="5747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86400" y="8531076"/>
            <a:ext cx="7315200" cy="2713274"/>
          </a:xfrm>
          <a:custGeom>
            <a:avLst/>
            <a:gdLst/>
            <a:ahLst/>
            <a:cxnLst/>
            <a:rect l="l" t="t" r="r" b="b"/>
            <a:pathLst>
              <a:path w="7315200" h="2713274">
                <a:moveTo>
                  <a:pt x="0" y="0"/>
                </a:moveTo>
                <a:lnTo>
                  <a:pt x="7315200" y="0"/>
                </a:lnTo>
                <a:lnTo>
                  <a:pt x="7315200" y="2713274"/>
                </a:lnTo>
                <a:lnTo>
                  <a:pt x="0" y="2713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99145" y="404024"/>
            <a:ext cx="12708069" cy="17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5"/>
              </a:lnSpc>
            </a:pPr>
            <a:r>
              <a:rPr lang="en-US" sz="6840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What is Fusion 360?</a:t>
            </a:r>
          </a:p>
          <a:p>
            <a:pPr algn="ctr">
              <a:lnSpc>
                <a:spcPts val="6635"/>
              </a:lnSpc>
            </a:pPr>
            <a:endParaRPr lang="en-US" sz="6840" b="1">
              <a:solidFill>
                <a:srgbClr val="3D4043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544805" y="-296377"/>
            <a:ext cx="3871963" cy="6882414"/>
          </a:xfrm>
          <a:custGeom>
            <a:avLst/>
            <a:gdLst/>
            <a:ahLst/>
            <a:cxnLst/>
            <a:rect l="l" t="t" r="r" b="b"/>
            <a:pathLst>
              <a:path w="3871963" h="6882414">
                <a:moveTo>
                  <a:pt x="0" y="0"/>
                </a:moveTo>
                <a:lnTo>
                  <a:pt x="3871963" y="0"/>
                </a:lnTo>
                <a:lnTo>
                  <a:pt x="3871963" y="6882414"/>
                </a:lnTo>
                <a:lnTo>
                  <a:pt x="0" y="6882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07013" y="7583290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24876" y="1748119"/>
            <a:ext cx="14319929" cy="6790762"/>
            <a:chOff x="0" y="0"/>
            <a:chExt cx="19093239" cy="905435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093239" cy="9054350"/>
              <a:chOff x="0" y="0"/>
              <a:chExt cx="3187225" cy="15114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87225" cy="1511438"/>
              </a:xfrm>
              <a:custGeom>
                <a:avLst/>
                <a:gdLst/>
                <a:ahLst/>
                <a:cxnLst/>
                <a:rect l="l" t="t" r="r" b="b"/>
                <a:pathLst>
                  <a:path w="3187225" h="1511438">
                    <a:moveTo>
                      <a:pt x="31255" y="0"/>
                    </a:moveTo>
                    <a:lnTo>
                      <a:pt x="3155970" y="0"/>
                    </a:lnTo>
                    <a:cubicBezTo>
                      <a:pt x="3164260" y="0"/>
                      <a:pt x="3172209" y="3293"/>
                      <a:pt x="3178071" y="9154"/>
                    </a:cubicBezTo>
                    <a:cubicBezTo>
                      <a:pt x="3183932" y="15016"/>
                      <a:pt x="3187225" y="22966"/>
                      <a:pt x="3187225" y="31255"/>
                    </a:cubicBezTo>
                    <a:lnTo>
                      <a:pt x="3187225" y="1480183"/>
                    </a:lnTo>
                    <a:cubicBezTo>
                      <a:pt x="3187225" y="1497445"/>
                      <a:pt x="3173232" y="1511438"/>
                      <a:pt x="3155970" y="1511438"/>
                    </a:cubicBezTo>
                    <a:lnTo>
                      <a:pt x="31255" y="1511438"/>
                    </a:lnTo>
                    <a:cubicBezTo>
                      <a:pt x="13993" y="1511438"/>
                      <a:pt x="0" y="1497445"/>
                      <a:pt x="0" y="1480183"/>
                    </a:cubicBezTo>
                    <a:lnTo>
                      <a:pt x="0" y="31255"/>
                    </a:lnTo>
                    <a:cubicBezTo>
                      <a:pt x="0" y="13993"/>
                      <a:pt x="13993" y="0"/>
                      <a:pt x="31255" y="0"/>
                    </a:cubicBezTo>
                    <a:close/>
                  </a:path>
                </a:pathLst>
              </a:custGeom>
              <a:solidFill>
                <a:srgbClr val="3D4043">
                  <a:alpha val="75686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187225" cy="15495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244743"/>
              <a:ext cx="19093239" cy="8809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7727" lvl="1" indent="-448864" algn="l">
                <a:lnSpc>
                  <a:spcPts val="5821"/>
                </a:lnSpc>
                <a:buFont typeface="Arial"/>
                <a:buChar char="•"/>
              </a:pPr>
              <a:r>
                <a:rPr lang="en-US" sz="4158" spc="45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Fusion 360 is a cloud-based platform for 3D design, engineering, and manufacturing, created by Autodesk.</a:t>
              </a:r>
            </a:p>
            <a:p>
              <a:pPr marL="897727" lvl="1" indent="-448864" algn="l">
                <a:lnSpc>
                  <a:spcPts val="5821"/>
                </a:lnSpc>
                <a:buFont typeface="Arial"/>
                <a:buChar char="•"/>
              </a:pPr>
              <a:r>
                <a:rPr lang="en-US" sz="4158" spc="45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Integrates CAD (design), CAE (simulation), and CAM (manufacturing) into one software.</a:t>
              </a:r>
            </a:p>
            <a:p>
              <a:pPr marL="897727" lvl="1" indent="-448864" algn="l">
                <a:lnSpc>
                  <a:spcPts val="5821"/>
                </a:lnSpc>
                <a:buFont typeface="Arial"/>
                <a:buChar char="•"/>
              </a:pPr>
              <a:r>
                <a:rPr lang="en-US" sz="4158" spc="45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Used in industries like mechanical engineering, automotive design, product development, and jewelry making.</a:t>
              </a:r>
            </a:p>
            <a:p>
              <a:pPr marL="897727" lvl="1" indent="-448864" algn="l">
                <a:lnSpc>
                  <a:spcPts val="5821"/>
                </a:lnSpc>
                <a:buFont typeface="Arial"/>
                <a:buChar char="•"/>
              </a:pPr>
              <a:r>
                <a:rPr lang="en-US" sz="4158" spc="45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For students: Free to use, supports real-time collaboration, and builds skills for industry jobs.</a:t>
              </a:r>
            </a:p>
            <a:p>
              <a:pPr algn="l">
                <a:lnSpc>
                  <a:spcPts val="5821"/>
                </a:lnSpc>
              </a:pPr>
              <a:endParaRPr lang="en-US" sz="4158" spc="45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89892" y="-733647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09" y="0"/>
                </a:lnTo>
                <a:lnTo>
                  <a:pt x="54920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13295" y="789206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54542" y="152400"/>
            <a:ext cx="10517519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Interface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10212" y="-71021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74377">
            <a:off x="14105953" y="7492610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0047" y="1480340"/>
            <a:ext cx="16851958" cy="1045244"/>
            <a:chOff x="0" y="0"/>
            <a:chExt cx="22469277" cy="139365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254650" cy="1393659"/>
              <a:chOff x="0" y="0"/>
              <a:chExt cx="2400682" cy="18328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400682" cy="183281"/>
              </a:xfrm>
              <a:custGeom>
                <a:avLst/>
                <a:gdLst/>
                <a:ahLst/>
                <a:cxnLst/>
                <a:rect l="l" t="t" r="r" b="b"/>
                <a:pathLst>
                  <a:path w="2400682" h="183281">
                    <a:moveTo>
                      <a:pt x="42998" y="0"/>
                    </a:moveTo>
                    <a:lnTo>
                      <a:pt x="2357684" y="0"/>
                    </a:lnTo>
                    <a:cubicBezTo>
                      <a:pt x="2381431" y="0"/>
                      <a:pt x="2400682" y="19251"/>
                      <a:pt x="2400682" y="42998"/>
                    </a:cubicBezTo>
                    <a:lnTo>
                      <a:pt x="2400682" y="140283"/>
                    </a:lnTo>
                    <a:cubicBezTo>
                      <a:pt x="2400682" y="164030"/>
                      <a:pt x="2381431" y="183281"/>
                      <a:pt x="2357684" y="183281"/>
                    </a:cubicBezTo>
                    <a:lnTo>
                      <a:pt x="42998" y="183281"/>
                    </a:lnTo>
                    <a:cubicBezTo>
                      <a:pt x="19251" y="183281"/>
                      <a:pt x="0" y="164030"/>
                      <a:pt x="0" y="140283"/>
                    </a:cubicBezTo>
                    <a:lnTo>
                      <a:pt x="0" y="42998"/>
                    </a:lnTo>
                    <a:cubicBezTo>
                      <a:pt x="0" y="19251"/>
                      <a:pt x="19251" y="0"/>
                      <a:pt x="42998" y="0"/>
                    </a:cubicBezTo>
                    <a:close/>
                  </a:path>
                </a:pathLst>
              </a:custGeom>
              <a:solidFill>
                <a:srgbClr val="3D404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400682" cy="2213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512182" y="269947"/>
              <a:ext cx="21957095" cy="727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827" lvl="1" indent="-356414" algn="l">
                <a:lnSpc>
                  <a:spcPts val="4622"/>
                </a:lnSpc>
                <a:buFont typeface="Arial"/>
                <a:buChar char="•"/>
              </a:pPr>
              <a:r>
                <a:rPr lang="en-US" sz="3301" spc="36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Foundation of all designs – every 3D model starts with a 2D sketch.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49929" y="2658935"/>
            <a:ext cx="13978563" cy="7472593"/>
          </a:xfrm>
          <a:custGeom>
            <a:avLst/>
            <a:gdLst/>
            <a:ahLst/>
            <a:cxnLst/>
            <a:rect l="l" t="t" r="r" b="b"/>
            <a:pathLst>
              <a:path w="13978563" h="7472593">
                <a:moveTo>
                  <a:pt x="0" y="0"/>
                </a:moveTo>
                <a:lnTo>
                  <a:pt x="13978563" y="0"/>
                </a:lnTo>
                <a:lnTo>
                  <a:pt x="13978563" y="7472593"/>
                </a:lnTo>
                <a:lnTo>
                  <a:pt x="0" y="7472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6" b="-15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30348" y="393700"/>
            <a:ext cx="9991356" cy="95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7356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Sketching Essentials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10212" y="-71021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74377">
            <a:off x="14105953" y="7492610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903" y="4257180"/>
            <a:ext cx="18108097" cy="4932267"/>
          </a:xfrm>
          <a:custGeom>
            <a:avLst/>
            <a:gdLst/>
            <a:ahLst/>
            <a:cxnLst/>
            <a:rect l="l" t="t" r="r" b="b"/>
            <a:pathLst>
              <a:path w="18108097" h="4932267">
                <a:moveTo>
                  <a:pt x="0" y="0"/>
                </a:moveTo>
                <a:lnTo>
                  <a:pt x="18108097" y="0"/>
                </a:lnTo>
                <a:lnTo>
                  <a:pt x="18108097" y="4932267"/>
                </a:lnTo>
                <a:lnTo>
                  <a:pt x="0" y="4932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301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9903" y="422142"/>
            <a:ext cx="17696871" cy="3309041"/>
            <a:chOff x="0" y="0"/>
            <a:chExt cx="2721423" cy="508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423" cy="508864"/>
            </a:xfrm>
            <a:custGeom>
              <a:avLst/>
              <a:gdLst/>
              <a:ahLst/>
              <a:cxnLst/>
              <a:rect l="l" t="t" r="r" b="b"/>
              <a:pathLst>
                <a:path w="2721423" h="508864">
                  <a:moveTo>
                    <a:pt x="22147" y="0"/>
                  </a:moveTo>
                  <a:lnTo>
                    <a:pt x="2699276" y="0"/>
                  </a:lnTo>
                  <a:cubicBezTo>
                    <a:pt x="2705149" y="0"/>
                    <a:pt x="2710783" y="2333"/>
                    <a:pt x="2714936" y="6487"/>
                  </a:cubicBezTo>
                  <a:cubicBezTo>
                    <a:pt x="2719089" y="10640"/>
                    <a:pt x="2721423" y="16273"/>
                    <a:pt x="2721423" y="22147"/>
                  </a:cubicBezTo>
                  <a:lnTo>
                    <a:pt x="2721423" y="486717"/>
                  </a:lnTo>
                  <a:cubicBezTo>
                    <a:pt x="2721423" y="492591"/>
                    <a:pt x="2719089" y="498224"/>
                    <a:pt x="2714936" y="502377"/>
                  </a:cubicBezTo>
                  <a:cubicBezTo>
                    <a:pt x="2710783" y="506531"/>
                    <a:pt x="2705149" y="508864"/>
                    <a:pt x="2699276" y="508864"/>
                  </a:cubicBezTo>
                  <a:lnTo>
                    <a:pt x="22147" y="508864"/>
                  </a:lnTo>
                  <a:cubicBezTo>
                    <a:pt x="16273" y="508864"/>
                    <a:pt x="10640" y="506531"/>
                    <a:pt x="6487" y="502377"/>
                  </a:cubicBezTo>
                  <a:cubicBezTo>
                    <a:pt x="2333" y="498224"/>
                    <a:pt x="0" y="492591"/>
                    <a:pt x="0" y="486717"/>
                  </a:cubicBezTo>
                  <a:lnTo>
                    <a:pt x="0" y="22147"/>
                  </a:lnTo>
                  <a:cubicBezTo>
                    <a:pt x="0" y="16273"/>
                    <a:pt x="2333" y="10640"/>
                    <a:pt x="6487" y="6487"/>
                  </a:cubicBezTo>
                  <a:cubicBezTo>
                    <a:pt x="10640" y="2333"/>
                    <a:pt x="16273" y="0"/>
                    <a:pt x="22147" y="0"/>
                  </a:cubicBezTo>
                  <a:close/>
                </a:path>
              </a:pathLst>
            </a:custGeom>
            <a:solidFill>
              <a:srgbClr val="3D4043">
                <a:alpha val="7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21423" cy="546964"/>
            </a:xfrm>
            <a:prstGeom prst="rect">
              <a:avLst/>
            </a:prstGeom>
          </p:spPr>
          <p:txBody>
            <a:bodyPr lIns="87004" tIns="87004" rIns="87004" bIns="870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1922" y="466277"/>
            <a:ext cx="17464852" cy="3352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650" lvl="1" indent="-409825" algn="l">
              <a:lnSpc>
                <a:spcPts val="5315"/>
              </a:lnSpc>
              <a:buFont typeface="Arial"/>
              <a:buChar char="•"/>
            </a:pPr>
            <a:r>
              <a:rPr lang="en-US" sz="3796" spc="41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rPr>
              <a:t>Planes &amp; origin – work on the XY, YZ, or ZX plane, starting from the origin point.</a:t>
            </a:r>
          </a:p>
          <a:p>
            <a:pPr marL="819650" lvl="1" indent="-409825" algn="l">
              <a:lnSpc>
                <a:spcPts val="5315"/>
              </a:lnSpc>
              <a:buFont typeface="Arial"/>
              <a:buChar char="•"/>
            </a:pPr>
            <a:r>
              <a:rPr lang="en-US" sz="3796" spc="41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rPr>
              <a:t>Sketch tools – line, rectangle, circle, arc, spline for complex curves.</a:t>
            </a:r>
          </a:p>
          <a:p>
            <a:pPr marL="819650" lvl="1" indent="-409825" algn="l">
              <a:lnSpc>
                <a:spcPts val="5315"/>
              </a:lnSpc>
              <a:buFont typeface="Arial"/>
              <a:buChar char="•"/>
            </a:pPr>
            <a:r>
              <a:rPr lang="en-US" sz="3796" spc="41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rPr>
              <a:t>Constraints – lock geometry with horizontal, vertical, parallel, equal, tangent, etc.</a:t>
            </a:r>
          </a:p>
          <a:p>
            <a:pPr marL="819650" lvl="1" indent="-409825" algn="l">
              <a:lnSpc>
                <a:spcPts val="5315"/>
              </a:lnSpc>
              <a:buFont typeface="Arial"/>
              <a:buChar char="•"/>
            </a:pPr>
            <a:r>
              <a:rPr lang="en-US" sz="3796" spc="41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rPr>
              <a:t>Dimensions – control exact sizes using the “D” shortcut.</a:t>
            </a:r>
          </a:p>
          <a:p>
            <a:pPr algn="l">
              <a:lnSpc>
                <a:spcPts val="5315"/>
              </a:lnSpc>
            </a:pPr>
            <a:endParaRPr lang="en-US" sz="3796" spc="41">
              <a:solidFill>
                <a:srgbClr val="FEF6F3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78273" y="152400"/>
            <a:ext cx="10274492" cy="88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3D Modeling Basics</a:t>
            </a:r>
          </a:p>
        </p:txBody>
      </p:sp>
      <p:sp>
        <p:nvSpPr>
          <p:cNvPr id="3" name="Freeform 3"/>
          <p:cNvSpPr/>
          <p:nvPr/>
        </p:nvSpPr>
        <p:spPr>
          <a:xfrm>
            <a:off x="-2210212" y="-71021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13295" y="789206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93518" y="1028700"/>
            <a:ext cx="10556834" cy="1256725"/>
            <a:chOff x="0" y="0"/>
            <a:chExt cx="14075779" cy="167563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4075779" cy="1675633"/>
              <a:chOff x="0" y="0"/>
              <a:chExt cx="1837956" cy="21879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37956" cy="218797"/>
              </a:xfrm>
              <a:custGeom>
                <a:avLst/>
                <a:gdLst/>
                <a:ahLst/>
                <a:cxnLst/>
                <a:rect l="l" t="t" r="r" b="b"/>
                <a:pathLst>
                  <a:path w="1837956" h="218797">
                    <a:moveTo>
                      <a:pt x="56163" y="0"/>
                    </a:moveTo>
                    <a:lnTo>
                      <a:pt x="1781793" y="0"/>
                    </a:lnTo>
                    <a:cubicBezTo>
                      <a:pt x="1796688" y="0"/>
                      <a:pt x="1810973" y="5917"/>
                      <a:pt x="1821506" y="16450"/>
                    </a:cubicBezTo>
                    <a:cubicBezTo>
                      <a:pt x="1832039" y="26982"/>
                      <a:pt x="1837956" y="41268"/>
                      <a:pt x="1837956" y="56163"/>
                    </a:cubicBezTo>
                    <a:lnTo>
                      <a:pt x="1837956" y="162634"/>
                    </a:lnTo>
                    <a:cubicBezTo>
                      <a:pt x="1837956" y="177529"/>
                      <a:pt x="1832039" y="191815"/>
                      <a:pt x="1821506" y="202347"/>
                    </a:cubicBezTo>
                    <a:cubicBezTo>
                      <a:pt x="1810973" y="212880"/>
                      <a:pt x="1796688" y="218797"/>
                      <a:pt x="1781793" y="218797"/>
                    </a:cubicBezTo>
                    <a:lnTo>
                      <a:pt x="56163" y="218797"/>
                    </a:lnTo>
                    <a:cubicBezTo>
                      <a:pt x="41268" y="218797"/>
                      <a:pt x="26982" y="212880"/>
                      <a:pt x="16450" y="202347"/>
                    </a:cubicBezTo>
                    <a:cubicBezTo>
                      <a:pt x="5917" y="191815"/>
                      <a:pt x="0" y="177529"/>
                      <a:pt x="0" y="162634"/>
                    </a:cubicBezTo>
                    <a:lnTo>
                      <a:pt x="0" y="56163"/>
                    </a:lnTo>
                    <a:cubicBezTo>
                      <a:pt x="0" y="41268"/>
                      <a:pt x="5917" y="26982"/>
                      <a:pt x="16450" y="16450"/>
                    </a:cubicBezTo>
                    <a:cubicBezTo>
                      <a:pt x="26982" y="5917"/>
                      <a:pt x="41268" y="0"/>
                      <a:pt x="56163" y="0"/>
                    </a:cubicBezTo>
                    <a:close/>
                  </a:path>
                </a:pathLst>
              </a:custGeom>
              <a:solidFill>
                <a:srgbClr val="3D4043">
                  <a:alpha val="81961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837956" cy="2568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715186" y="463941"/>
              <a:ext cx="10645408" cy="6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4"/>
                </a:lnSpc>
              </a:pPr>
              <a:r>
                <a:rPr lang="en-US" sz="3153" spc="34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Extrude – push/pull a sketch to add   thickness.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35793" y="1904555"/>
            <a:ext cx="15631599" cy="8382445"/>
          </a:xfrm>
          <a:custGeom>
            <a:avLst/>
            <a:gdLst/>
            <a:ahLst/>
            <a:cxnLst/>
            <a:rect l="l" t="t" r="r" b="b"/>
            <a:pathLst>
              <a:path w="15631599" h="8382445">
                <a:moveTo>
                  <a:pt x="0" y="0"/>
                </a:moveTo>
                <a:lnTo>
                  <a:pt x="15631599" y="0"/>
                </a:lnTo>
                <a:lnTo>
                  <a:pt x="15631599" y="8382445"/>
                </a:lnTo>
                <a:lnTo>
                  <a:pt x="0" y="8382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10212" y="-71021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13295" y="789206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1359" y="497737"/>
            <a:ext cx="14241936" cy="7953753"/>
            <a:chOff x="0" y="0"/>
            <a:chExt cx="18989248" cy="10605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989248" cy="10605004"/>
              <a:chOff x="0" y="0"/>
              <a:chExt cx="2147876" cy="119953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47876" cy="1199533"/>
              </a:xfrm>
              <a:custGeom>
                <a:avLst/>
                <a:gdLst/>
                <a:ahLst/>
                <a:cxnLst/>
                <a:rect l="l" t="t" r="r" b="b"/>
                <a:pathLst>
                  <a:path w="2147876" h="1199533">
                    <a:moveTo>
                      <a:pt x="48059" y="0"/>
                    </a:moveTo>
                    <a:lnTo>
                      <a:pt x="2099817" y="0"/>
                    </a:lnTo>
                    <a:cubicBezTo>
                      <a:pt x="2126359" y="0"/>
                      <a:pt x="2147876" y="21517"/>
                      <a:pt x="2147876" y="48059"/>
                    </a:cubicBezTo>
                    <a:lnTo>
                      <a:pt x="2147876" y="1151474"/>
                    </a:lnTo>
                    <a:cubicBezTo>
                      <a:pt x="2147876" y="1178016"/>
                      <a:pt x="2126359" y="1199533"/>
                      <a:pt x="2099817" y="1199533"/>
                    </a:cubicBezTo>
                    <a:lnTo>
                      <a:pt x="48059" y="1199533"/>
                    </a:lnTo>
                    <a:cubicBezTo>
                      <a:pt x="35313" y="1199533"/>
                      <a:pt x="23089" y="1194470"/>
                      <a:pt x="14076" y="1185457"/>
                    </a:cubicBezTo>
                    <a:cubicBezTo>
                      <a:pt x="5063" y="1176444"/>
                      <a:pt x="0" y="1164220"/>
                      <a:pt x="0" y="1151474"/>
                    </a:cubicBezTo>
                    <a:lnTo>
                      <a:pt x="0" y="48059"/>
                    </a:lnTo>
                    <a:cubicBezTo>
                      <a:pt x="0" y="35313"/>
                      <a:pt x="5063" y="23089"/>
                      <a:pt x="14076" y="14076"/>
                    </a:cubicBezTo>
                    <a:cubicBezTo>
                      <a:pt x="23089" y="5063"/>
                      <a:pt x="35313" y="0"/>
                      <a:pt x="48059" y="0"/>
                    </a:cubicBezTo>
                    <a:close/>
                  </a:path>
                </a:pathLst>
              </a:custGeom>
              <a:solidFill>
                <a:srgbClr val="3D4043">
                  <a:alpha val="81961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147876" cy="12376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313910" y="534879"/>
              <a:ext cx="14361428" cy="946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5865" lvl="1" indent="-392933" algn="l">
                <a:lnSpc>
                  <a:spcPts val="5095"/>
                </a:lnSpc>
                <a:buFont typeface="Arial"/>
                <a:buChar char="•"/>
              </a:pPr>
              <a:r>
                <a:rPr lang="en-US" sz="3639" spc="40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Revolve – spin a sketch around an axis to create round shapes.</a:t>
              </a:r>
            </a:p>
            <a:p>
              <a:pPr marL="785865" lvl="1" indent="-392933" algn="l">
                <a:lnSpc>
                  <a:spcPts val="5095"/>
                </a:lnSpc>
                <a:buFont typeface="Arial"/>
                <a:buChar char="•"/>
              </a:pPr>
              <a:r>
                <a:rPr lang="en-US" sz="3639" spc="40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Sweep – extrude along a path.</a:t>
              </a:r>
            </a:p>
            <a:p>
              <a:pPr marL="785865" lvl="1" indent="-392933" algn="l">
                <a:lnSpc>
                  <a:spcPts val="5095"/>
                </a:lnSpc>
                <a:buFont typeface="Arial"/>
                <a:buChar char="•"/>
              </a:pPr>
              <a:r>
                <a:rPr lang="en-US" sz="3639" spc="40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Loft – smoothly connect different shapes.</a:t>
              </a:r>
            </a:p>
            <a:p>
              <a:pPr algn="l">
                <a:lnSpc>
                  <a:spcPts val="6018"/>
                </a:lnSpc>
              </a:pPr>
              <a:r>
                <a:rPr lang="en-US" sz="4298" b="1" spc="47">
                  <a:solidFill>
                    <a:srgbClr val="FEF6F3"/>
                  </a:solidFill>
                  <a:latin typeface="Anek Bangla Bold"/>
                  <a:ea typeface="Anek Bangla Bold"/>
                  <a:cs typeface="Anek Bangla Bold"/>
                  <a:sym typeface="Anek Bangla Bold"/>
                </a:rPr>
                <a:t>Modify tools:</a:t>
              </a:r>
            </a:p>
            <a:p>
              <a:pPr marL="785865" lvl="1" indent="-392933" algn="l">
                <a:lnSpc>
                  <a:spcPts val="5095"/>
                </a:lnSpc>
                <a:buFont typeface="Arial"/>
                <a:buChar char="•"/>
              </a:pPr>
              <a:r>
                <a:rPr lang="en-US" sz="3639" spc="40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Fillet – round an edge.</a:t>
              </a:r>
            </a:p>
            <a:p>
              <a:pPr marL="785865" lvl="1" indent="-392933" algn="l">
                <a:lnSpc>
                  <a:spcPts val="5095"/>
                </a:lnSpc>
                <a:buFont typeface="Arial"/>
                <a:buChar char="•"/>
              </a:pPr>
              <a:r>
                <a:rPr lang="en-US" sz="3639" spc="40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Chamfer – bevel an edge.</a:t>
              </a:r>
            </a:p>
            <a:p>
              <a:pPr marL="785865" lvl="1" indent="-392933" algn="l">
                <a:lnSpc>
                  <a:spcPts val="5095"/>
                </a:lnSpc>
                <a:buFont typeface="Arial"/>
                <a:buChar char="•"/>
              </a:pPr>
              <a:r>
                <a:rPr lang="en-US" sz="3639" spc="40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Shell – hollow out a part.</a:t>
              </a:r>
            </a:p>
            <a:p>
              <a:pPr marL="785865" lvl="1" indent="-392933" algn="l">
                <a:lnSpc>
                  <a:spcPts val="5095"/>
                </a:lnSpc>
                <a:buFont typeface="Arial"/>
                <a:buChar char="•"/>
              </a:pPr>
              <a:r>
                <a:rPr lang="en-US" sz="3639" spc="40">
                  <a:solidFill>
                    <a:srgbClr val="FEF6F3"/>
                  </a:solidFill>
                  <a:latin typeface="Anek Bangla"/>
                  <a:ea typeface="Anek Bangla"/>
                  <a:cs typeface="Anek Bangla"/>
                  <a:sym typeface="Anek Bangla"/>
                </a:rPr>
                <a:t>Pattern – repeat a feature in circular/rectangular layouts.</a:t>
              </a:r>
            </a:p>
            <a:p>
              <a:pPr algn="l">
                <a:lnSpc>
                  <a:spcPts val="5095"/>
                </a:lnSpc>
              </a:pPr>
              <a:endParaRPr lang="en-US" sz="3639" spc="40">
                <a:solidFill>
                  <a:srgbClr val="FEF6F3"/>
                </a:solidFill>
                <a:latin typeface="Anek Bangla"/>
                <a:ea typeface="Anek Bangla"/>
                <a:cs typeface="Anek Bangla"/>
                <a:sym typeface="Anek Bangla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4544805" y="-296377"/>
            <a:ext cx="3871963" cy="6882414"/>
          </a:xfrm>
          <a:custGeom>
            <a:avLst/>
            <a:gdLst/>
            <a:ahLst/>
            <a:cxnLst/>
            <a:rect l="l" t="t" r="r" b="b"/>
            <a:pathLst>
              <a:path w="3871963" h="6882414">
                <a:moveTo>
                  <a:pt x="0" y="0"/>
                </a:moveTo>
                <a:lnTo>
                  <a:pt x="3871963" y="0"/>
                </a:lnTo>
                <a:lnTo>
                  <a:pt x="3871963" y="6882414"/>
                </a:lnTo>
                <a:lnTo>
                  <a:pt x="0" y="6882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1538" y="417706"/>
            <a:ext cx="10846614" cy="199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1"/>
              </a:lnSpc>
            </a:pPr>
            <a:r>
              <a:rPr lang="en-US" sz="7908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Assemblies &amp; Joints</a:t>
            </a:r>
          </a:p>
          <a:p>
            <a:pPr algn="ctr">
              <a:lnSpc>
                <a:spcPts val="7671"/>
              </a:lnSpc>
            </a:pPr>
            <a:endParaRPr lang="en-US" sz="7908" b="1">
              <a:solidFill>
                <a:srgbClr val="3D4043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166762" y="7545532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4420" y="2337509"/>
            <a:ext cx="17519161" cy="576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2696" lvl="1" indent="-441348" algn="ctr">
              <a:lnSpc>
                <a:spcPts val="5723"/>
              </a:lnSpc>
              <a:spcBef>
                <a:spcPct val="0"/>
              </a:spcBef>
              <a:buFont typeface="Arial"/>
              <a:buChar char="•"/>
            </a:pPr>
            <a:r>
              <a:rPr lang="en-US" sz="4088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Bodies: Represent distinct solid objects within a single part file. They are useful for basic modeling and prototyping, but lack advanced assembly features.</a:t>
            </a:r>
          </a:p>
          <a:p>
            <a:pPr marL="882696" lvl="1" indent="-441348" algn="ctr">
              <a:lnSpc>
                <a:spcPts val="5723"/>
              </a:lnSpc>
              <a:spcBef>
                <a:spcPct val="0"/>
              </a:spcBef>
              <a:buFont typeface="Arial"/>
              <a:buChar char="•"/>
            </a:pPr>
            <a:r>
              <a:rPr lang="en-US" sz="4088" b="1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Components: Self-contained parts that can have their own sketches, features, and origin. Components are essential for assembling complex designs, enabling motion and relationship definition between parts.</a:t>
            </a:r>
          </a:p>
          <a:p>
            <a:pPr algn="ctr">
              <a:lnSpc>
                <a:spcPts val="5723"/>
              </a:lnSpc>
              <a:spcBef>
                <a:spcPct val="0"/>
              </a:spcBef>
            </a:pPr>
            <a:endParaRPr lang="en-US" sz="4088" b="1">
              <a:solidFill>
                <a:srgbClr val="3D4043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5432" y="6586037"/>
            <a:ext cx="5454566" cy="4435642"/>
          </a:xfrm>
          <a:custGeom>
            <a:avLst/>
            <a:gdLst/>
            <a:ahLst/>
            <a:cxnLst/>
            <a:rect l="l" t="t" r="r" b="b"/>
            <a:pathLst>
              <a:path w="5454566" h="4435642">
                <a:moveTo>
                  <a:pt x="0" y="0"/>
                </a:moveTo>
                <a:lnTo>
                  <a:pt x="5454566" y="0"/>
                </a:lnTo>
                <a:lnTo>
                  <a:pt x="5454566" y="4435642"/>
                </a:lnTo>
                <a:lnTo>
                  <a:pt x="0" y="443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44805" y="-296377"/>
            <a:ext cx="3871963" cy="6882414"/>
          </a:xfrm>
          <a:custGeom>
            <a:avLst/>
            <a:gdLst/>
            <a:ahLst/>
            <a:cxnLst/>
            <a:rect l="l" t="t" r="r" b="b"/>
            <a:pathLst>
              <a:path w="3871963" h="6882414">
                <a:moveTo>
                  <a:pt x="0" y="0"/>
                </a:moveTo>
                <a:lnTo>
                  <a:pt x="3871963" y="0"/>
                </a:lnTo>
                <a:lnTo>
                  <a:pt x="3871963" y="6882414"/>
                </a:lnTo>
                <a:lnTo>
                  <a:pt x="0" y="6882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10212" y="-71021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34000" y="508451"/>
            <a:ext cx="6545941" cy="851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b="1" dirty="0">
                <a:solidFill>
                  <a:srgbClr val="3D4043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Assembly</a:t>
            </a:r>
          </a:p>
        </p:txBody>
      </p:sp>
      <p:sp>
        <p:nvSpPr>
          <p:cNvPr id="6" name="Freeform 6"/>
          <p:cNvSpPr/>
          <p:nvPr/>
        </p:nvSpPr>
        <p:spPr>
          <a:xfrm>
            <a:off x="14513295" y="7892064"/>
            <a:ext cx="5492010" cy="4114800"/>
          </a:xfrm>
          <a:custGeom>
            <a:avLst/>
            <a:gdLst/>
            <a:ahLst/>
            <a:cxnLst/>
            <a:rect l="l" t="t" r="r" b="b"/>
            <a:pathLst>
              <a:path w="5492010" h="4114800">
                <a:moveTo>
                  <a:pt x="0" y="0"/>
                </a:moveTo>
                <a:lnTo>
                  <a:pt x="5492010" y="0"/>
                </a:lnTo>
                <a:lnTo>
                  <a:pt x="5492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C1949A-D335-9225-62BF-06D1EAEE49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b="5050"/>
          <a:stretch>
            <a:fillRect/>
          </a:stretch>
        </p:blipFill>
        <p:spPr>
          <a:xfrm>
            <a:off x="2441462" y="2019300"/>
            <a:ext cx="6545941" cy="4027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54883F-E95D-4744-A1A9-49890F0C4D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" b="6297"/>
          <a:stretch>
            <a:fillRect/>
          </a:stretch>
        </p:blipFill>
        <p:spPr>
          <a:xfrm>
            <a:off x="6297037" y="6259263"/>
            <a:ext cx="7858998" cy="40277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468</Words>
  <Application>Microsoft Office PowerPoint</Application>
  <PresentationFormat>Custom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Anek Bangla</vt:lpstr>
      <vt:lpstr>Anek Bangla Bold</vt:lpstr>
      <vt:lpstr>Alexandria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Fusion</dc:title>
  <cp:lastModifiedBy>Niranjana Reddy</cp:lastModifiedBy>
  <cp:revision>2</cp:revision>
  <dcterms:created xsi:type="dcterms:W3CDTF">2006-08-16T00:00:00Z</dcterms:created>
  <dcterms:modified xsi:type="dcterms:W3CDTF">2025-08-15T18:08:41Z</dcterms:modified>
  <dc:identifier>DAGwDvwZPP4</dc:identifier>
</cp:coreProperties>
</file>